
<file path=[Content_Types].xml><?xml version="1.0" encoding="utf-8"?>
<Types xmlns="http://schemas.openxmlformats.org/package/2006/content-types">
  <Override PartName="/docProps/core.xml" ContentType="application/vnd.openxmlformats-package.core-properties+xml"/>
  <Default Extension="rels" ContentType="application/vnd.openxmlformats-package.relationships+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1.xml" ContentType="application/vnd.openxmlformats-officedocument.presentationml.slideLayout+xml"/>
  <Default Extension="png" ContentType="image/png"/>
  <Override PartName="/ppt/slideLayouts/slideLayout11.xml" ContentType="application/vnd.openxmlformats-officedocument.presentationml.slideLayout+xml"/>
  <Override PartName="/ppt/slideLayouts/slideLayout3.xml" ContentType="application/vnd.openxmlformats-officedocument.presentationml.slideLayout+xml"/>
  <Default Extension="xml" ContentType="application/xml"/>
  <Override PartName="/docProps/app.xml" ContentType="application/vnd.openxmlformats-officedocument.extended-properties+xml"/>
  <Override PartName="/ppt/slideMasters/slideMaster1.xml" ContentType="application/vnd.openxmlformats-officedocument.presentationml.slideMaster+xml"/>
  <Override PartName="/ppt/slideLayouts/slideLayout5.xml" ContentType="application/vnd.openxmlformats-officedocument.presentationml.slideLayout+xml"/>
  <Override PartName="/ppt/viewProps.xml" ContentType="application/vnd.openxmlformats-officedocument.presentationml.viewProps+xml"/>
  <Override PartName="/ppt/slideLayouts/slideLayout7.xml" ContentType="application/vnd.openxmlformats-officedocument.presentationml.slideLayout+xml"/>
  <Override PartName="/ppt/slideLayouts/slideLayout9.xml" ContentType="application/vnd.openxmlformats-officedocument.presentationml.slideLayout+xml"/>
  <Default Extension="jpeg" ContentType="image/jpeg"/>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2.xml" ContentType="application/vnd.openxmlformats-officedocument.presentationml.slideLayout+xml"/>
  <Default Extension="bin" ContentType="application/vnd.openxmlformats-officedocument.presentationml.printerSettings"/>
  <Override PartName="/ppt/slides/slide1.xml" ContentType="application/vnd.openxmlformats-officedocument.presentationml.slide+xml"/>
  <Override PartName="/ppt/slideLayouts/slideLayout10.xml" ContentType="application/vnd.openxmlformats-officedocument.presentationml.slideLayout+xml"/>
  <Override PartName="/ppt/slideLayouts/slideLayout4.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60"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00759A"/>
    <a:srgbClr val="6A7F10"/>
    <a:srgbClr val="A1D8E0"/>
    <a:srgbClr val="B0C7E2"/>
    <a:srgbClr val="FAFFBD"/>
    <a:srgbClr val="A8B400"/>
  </p:clrMru>
  <p:extLst>
    <p:ext uri="{E76CE94A-603C-4142-B9EB-6D1370010A27}">
      <p14:discardImageEditData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p14="http://schemas.microsoft.com/office/powerpoint/2010/main" xmlns:p="http://schemas.openxmlformats.org/presentationml/2006/main" xmlns:r="http://schemas.openxmlformats.org/officeDocument/2006/relationships" xmlns:a="http://schemas.openxmlformats.org/drawingml/2006/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napVertSplitter="1" vertBarState="minimized" horzBarState="maximized">
    <p:restoredLeft sz="15620"/>
    <p:restoredTop sz="94660"/>
  </p:normalViewPr>
  <p:slideViewPr>
    <p:cSldViewPr>
      <p:cViewPr varScale="1">
        <p:scale>
          <a:sx n="22" d="100"/>
          <a:sy n="22" d="100"/>
        </p:scale>
        <p:origin x="-1432" y="-184"/>
      </p:cViewPr>
      <p:guideLst>
        <p:guide orient="horz" pos="10368"/>
        <p:guide pos="13824"/>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2560320" y="6583680"/>
            <a:ext cx="37687910" cy="8778240"/>
          </a:xfrm>
          <a:ln>
            <a:noFill/>
          </a:ln>
        </p:spPr>
        <p:txBody>
          <a:bodyPr vert="horz" tIns="0" rIns="87782"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269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2560320" y="15496973"/>
            <a:ext cx="37702541" cy="8412480"/>
          </a:xfrm>
        </p:spPr>
        <p:txBody>
          <a:bodyPr lIns="0" rIns="87782"/>
          <a:lstStyle>
            <a:lvl1pPr marL="0" marR="219456" indent="0" algn="r">
              <a:buNone/>
              <a:defRPr>
                <a:solidFill>
                  <a:schemeClr val="tx1"/>
                </a:solidFill>
              </a:defRPr>
            </a:lvl1pPr>
            <a:lvl2pPr marL="2194560" indent="0" algn="ctr">
              <a:buNone/>
            </a:lvl2pPr>
            <a:lvl3pPr marL="4389120" indent="0" algn="ctr">
              <a:buNone/>
            </a:lvl3pPr>
            <a:lvl4pPr marL="6583680" indent="0" algn="ctr">
              <a:buNone/>
            </a:lvl4pPr>
            <a:lvl5pPr marL="8778240" indent="0" algn="ctr">
              <a:buNone/>
            </a:lvl5pPr>
            <a:lvl6pPr marL="10972800" indent="0" algn="ctr">
              <a:buNone/>
            </a:lvl6pPr>
            <a:lvl7pPr marL="13167360" indent="0" algn="ctr">
              <a:buNone/>
            </a:lvl7pPr>
            <a:lvl8pPr marL="15361920" indent="0" algn="ctr">
              <a:buNone/>
            </a:lvl8pPr>
            <a:lvl9pPr marL="1755648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D9D26CB9-01E4-44B8-8084-BCC418CF4A2D}" type="datetimeFigureOut">
              <a:rPr lang="en-US" smtClean="0"/>
              <a:pPr/>
              <a:t>5/28/15</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8EAD30C5-67B1-44D9-8976-9ADE0310717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9D26CB9-01E4-44B8-8084-BCC418CF4A2D}" type="datetimeFigureOut">
              <a:rPr lang="en-US" smtClean="0"/>
              <a:pPr/>
              <a:t>5/28/15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4389127"/>
            <a:ext cx="9875520" cy="25016462"/>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2194560" y="4389127"/>
            <a:ext cx="28895040" cy="25016462"/>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9D26CB9-01E4-44B8-8084-BCC418CF4A2D}" type="datetimeFigureOut">
              <a:rPr lang="en-US" smtClean="0"/>
              <a:pPr/>
              <a:t>5/28/15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9D26CB9-01E4-44B8-8084-BCC418CF4A2D}" type="datetimeFigureOut">
              <a:rPr lang="en-US" smtClean="0"/>
              <a:pPr/>
              <a:t>5/28/15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545690" y="6320333"/>
            <a:ext cx="37307520" cy="6539789"/>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269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545690" y="12982387"/>
            <a:ext cx="37307520" cy="7246618"/>
          </a:xfrm>
        </p:spPr>
        <p:txBody>
          <a:bodyPr lIns="219456" rIns="219456" anchor="t"/>
          <a:lstStyle>
            <a:lvl1pPr marL="0" indent="0">
              <a:buNone/>
              <a:defRPr sz="10600">
                <a:solidFill>
                  <a:schemeClr val="tx1"/>
                </a:solidFill>
              </a:defRPr>
            </a:lvl1pPr>
            <a:lvl2pPr>
              <a:buNone/>
              <a:defRPr sz="8600">
                <a:solidFill>
                  <a:schemeClr val="tx1">
                    <a:tint val="75000"/>
                  </a:schemeClr>
                </a:solidFill>
              </a:defRPr>
            </a:lvl2pPr>
            <a:lvl3pPr>
              <a:buNone/>
              <a:defRPr sz="7700">
                <a:solidFill>
                  <a:schemeClr val="tx1">
                    <a:tint val="75000"/>
                  </a:schemeClr>
                </a:solidFill>
              </a:defRPr>
            </a:lvl3pPr>
            <a:lvl4pPr>
              <a:buNone/>
              <a:defRPr sz="6700">
                <a:solidFill>
                  <a:schemeClr val="tx1">
                    <a:tint val="75000"/>
                  </a:schemeClr>
                </a:solidFill>
              </a:defRPr>
            </a:lvl4pPr>
            <a:lvl5pPr>
              <a:buNone/>
              <a:defRPr sz="67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3379622"/>
            <a:ext cx="39502080" cy="54864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2194560" y="9216408"/>
            <a:ext cx="19385280" cy="21287232"/>
          </a:xfrm>
        </p:spPr>
        <p:txBody>
          <a:bodyPr/>
          <a:lstStyle>
            <a:lvl1pPr>
              <a:defRPr sz="12500"/>
            </a:lvl1pPr>
            <a:lvl2pPr>
              <a:defRPr sz="11500"/>
            </a:lvl2pPr>
            <a:lvl3pPr>
              <a:defRPr sz="9600"/>
            </a:lvl3pPr>
            <a:lvl4pPr>
              <a:defRPr sz="8600"/>
            </a:lvl4pPr>
            <a:lvl5pPr>
              <a:defRPr sz="8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22311360" y="9216408"/>
            <a:ext cx="19385280" cy="21287232"/>
          </a:xfrm>
        </p:spPr>
        <p:txBody>
          <a:bodyPr/>
          <a:lstStyle>
            <a:lvl1pPr>
              <a:defRPr sz="12500"/>
            </a:lvl1pPr>
            <a:lvl2pPr>
              <a:defRPr sz="11500"/>
            </a:lvl2pPr>
            <a:lvl3pPr>
              <a:defRPr sz="9600"/>
            </a:lvl3pPr>
            <a:lvl4pPr>
              <a:defRPr sz="8600"/>
            </a:lvl4pPr>
            <a:lvl5pPr>
              <a:defRPr sz="8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9D26CB9-01E4-44B8-8084-BCC418CF4A2D}" type="datetimeFigureOut">
              <a:rPr lang="en-US" smtClean="0"/>
              <a:pPr/>
              <a:t>5/28/15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3379622"/>
            <a:ext cx="39502080" cy="5486400"/>
          </a:xfrm>
        </p:spPr>
        <p:txBody>
          <a:bodyPr tIns="219456"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194560" y="8905190"/>
            <a:ext cx="19392902" cy="3164890"/>
          </a:xfrm>
        </p:spPr>
        <p:txBody>
          <a:bodyPr lIns="219456" tIns="0" rIns="219456" bIns="0" anchor="ctr">
            <a:noAutofit/>
          </a:bodyPr>
          <a:lstStyle>
            <a:lvl1pPr marL="0" indent="0">
              <a:buNone/>
              <a:defRPr sz="11500" b="1" cap="none" baseline="0">
                <a:solidFill>
                  <a:schemeClr val="tx2"/>
                </a:solidFill>
                <a:effectLst/>
              </a:defRPr>
            </a:lvl1pPr>
            <a:lvl2pPr>
              <a:buNone/>
              <a:defRPr sz="9600" b="1"/>
            </a:lvl2pPr>
            <a:lvl3pPr>
              <a:buNone/>
              <a:defRPr sz="8600" b="1"/>
            </a:lvl3pPr>
            <a:lvl4pPr>
              <a:buNone/>
              <a:defRPr sz="7700" b="1"/>
            </a:lvl4pPr>
            <a:lvl5pPr>
              <a:buNone/>
              <a:defRPr sz="77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22296122" y="8926836"/>
            <a:ext cx="19400520" cy="3143246"/>
          </a:xfrm>
        </p:spPr>
        <p:txBody>
          <a:bodyPr lIns="219456" tIns="0" rIns="219456" bIns="0" anchor="ctr"/>
          <a:lstStyle>
            <a:lvl1pPr marL="0" indent="0">
              <a:buNone/>
              <a:defRPr sz="11500" b="1" cap="none" baseline="0">
                <a:solidFill>
                  <a:schemeClr val="tx2"/>
                </a:solidFill>
                <a:effectLst/>
              </a:defRPr>
            </a:lvl1pPr>
            <a:lvl2pPr>
              <a:buNone/>
              <a:defRPr sz="9600" b="1"/>
            </a:lvl2pPr>
            <a:lvl3pPr>
              <a:buNone/>
              <a:defRPr sz="8600" b="1"/>
            </a:lvl3pPr>
            <a:lvl4pPr>
              <a:buNone/>
              <a:defRPr sz="7700" b="1"/>
            </a:lvl4pPr>
            <a:lvl5pPr>
              <a:buNone/>
              <a:defRPr sz="77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194560" y="12070080"/>
            <a:ext cx="19392902" cy="18459456"/>
          </a:xfrm>
        </p:spPr>
        <p:txBody>
          <a:bodyPr tIns="0"/>
          <a:lstStyle>
            <a:lvl1pPr>
              <a:defRPr sz="10600"/>
            </a:lvl1pPr>
            <a:lvl2pPr>
              <a:defRPr sz="9600"/>
            </a:lvl2pPr>
            <a:lvl3pPr>
              <a:defRPr sz="8600"/>
            </a:lvl3pPr>
            <a:lvl4pPr>
              <a:defRPr sz="7700"/>
            </a:lvl4pPr>
            <a:lvl5pPr>
              <a:defRPr sz="77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22296122" y="12070080"/>
            <a:ext cx="19400520" cy="18459456"/>
          </a:xfrm>
        </p:spPr>
        <p:txBody>
          <a:bodyPr tIns="0"/>
          <a:lstStyle>
            <a:lvl1pPr>
              <a:defRPr sz="10600"/>
            </a:lvl1pPr>
            <a:lvl2pPr>
              <a:defRPr sz="9600"/>
            </a:lvl2pPr>
            <a:lvl3pPr>
              <a:defRPr sz="8600"/>
            </a:lvl3pPr>
            <a:lvl4pPr>
              <a:defRPr sz="7700"/>
            </a:lvl4pPr>
            <a:lvl5pPr>
              <a:defRPr sz="77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D9D26CB9-01E4-44B8-8084-BCC418CF4A2D}" type="datetimeFigureOut">
              <a:rPr lang="en-US" smtClean="0"/>
              <a:pPr/>
              <a:t>5/28/15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560" y="3379622"/>
            <a:ext cx="39867840" cy="5486400"/>
          </a:xfrm>
        </p:spPr>
        <p:txBody>
          <a:bodyPr vert="horz" tIns="219456"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24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9D26CB9-01E4-44B8-8084-BCC418CF4A2D}" type="datetimeFigureOut">
              <a:rPr lang="en-US" smtClean="0"/>
              <a:pPr/>
              <a:t>5/28/15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91840" y="2468890"/>
            <a:ext cx="13167360" cy="5577840"/>
          </a:xfrm>
        </p:spPr>
        <p:txBody>
          <a:bodyPr lIns="0" anchor="b">
            <a:noAutofit/>
          </a:bodyPr>
          <a:lstStyle>
            <a:lvl1pPr algn="l" rtl="0">
              <a:spcBef>
                <a:spcPct val="0"/>
              </a:spcBef>
              <a:buNone/>
              <a:defRPr sz="125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291840" y="8046720"/>
            <a:ext cx="13167360" cy="21945600"/>
          </a:xfrm>
        </p:spPr>
        <p:txBody>
          <a:bodyPr lIns="87782" rIns="87782"/>
          <a:lstStyle>
            <a:lvl1pPr marL="0" indent="0" algn="l">
              <a:buNone/>
              <a:defRPr sz="6700"/>
            </a:lvl1pPr>
            <a:lvl2pPr indent="0" algn="l">
              <a:buNone/>
              <a:defRPr sz="5800"/>
            </a:lvl2pPr>
            <a:lvl3pPr indent="0" algn="l">
              <a:buNone/>
              <a:defRPr sz="4800"/>
            </a:lvl3pPr>
            <a:lvl4pPr indent="0" algn="l">
              <a:buNone/>
              <a:defRPr sz="4300"/>
            </a:lvl4pPr>
            <a:lvl5pPr indent="0" algn="l">
              <a:buNone/>
              <a:defRPr sz="43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7160240" y="8046720"/>
            <a:ext cx="24536400" cy="21945600"/>
          </a:xfrm>
        </p:spPr>
        <p:txBody>
          <a:bodyPr tIns="0"/>
          <a:lstStyle>
            <a:lvl1pPr>
              <a:defRPr sz="13400"/>
            </a:lvl1pPr>
            <a:lvl2pPr>
              <a:defRPr sz="12500"/>
            </a:lvl2pPr>
            <a:lvl3pPr>
              <a:defRPr sz="11500"/>
            </a:lvl3pPr>
            <a:lvl4pPr>
              <a:defRPr sz="9600"/>
            </a:lvl4pPr>
            <a:lvl5pPr>
              <a:defRPr sz="8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9D26CB9-01E4-44B8-8084-BCC418CF4A2D}" type="datetimeFigureOut">
              <a:rPr lang="en-US" smtClean="0"/>
              <a:pPr/>
              <a:t>5/28/15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15195614" y="5318770"/>
            <a:ext cx="25237440" cy="1975104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lIns="438912" tIns="219456" rIns="438912" bIns="219456" rtlCol="0" anchor="ctr"/>
          <a:lstStyle/>
          <a:p>
            <a:pPr algn="ctr" eaLnBrk="1" latinLnBrk="0" hangingPunct="1"/>
            <a:endParaRPr kumimoji="0" lang="en-US"/>
          </a:p>
        </p:txBody>
      </p:sp>
      <p:sp>
        <p:nvSpPr>
          <p:cNvPr id="12" name="Right Triangle 11"/>
          <p:cNvSpPr/>
          <p:nvPr/>
        </p:nvSpPr>
        <p:spPr>
          <a:xfrm rot="420000" flipV="1">
            <a:off x="38419843" y="25726891"/>
            <a:ext cx="746150" cy="746150"/>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lIns="438912" tIns="219456" rIns="438912" bIns="219456" rtlCol="0" anchor="ctr"/>
          <a:lstStyle/>
          <a:p>
            <a:pPr algn="ctr" eaLnBrk="1" latinLnBrk="0" hangingPunct="1"/>
            <a:endParaRPr kumimoji="0" lang="en-US"/>
          </a:p>
        </p:txBody>
      </p:sp>
      <p:sp>
        <p:nvSpPr>
          <p:cNvPr id="2" name="Title 1"/>
          <p:cNvSpPr>
            <a:spLocks noGrp="1"/>
          </p:cNvSpPr>
          <p:nvPr>
            <p:ph type="title"/>
          </p:nvPr>
        </p:nvSpPr>
        <p:spPr>
          <a:xfrm>
            <a:off x="2926080" y="5649583"/>
            <a:ext cx="10621670" cy="7596581"/>
          </a:xfrm>
        </p:spPr>
        <p:txBody>
          <a:bodyPr vert="horz" lIns="219456" tIns="219456" rIns="219456" bIns="219456" anchor="b"/>
          <a:lstStyle>
            <a:lvl1pPr algn="l">
              <a:buNone/>
              <a:defRPr sz="96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2926080" y="13578168"/>
            <a:ext cx="10607040" cy="10460736"/>
          </a:xfrm>
        </p:spPr>
        <p:txBody>
          <a:bodyPr lIns="307238" rIns="219456" bIns="219456" anchor="t"/>
          <a:lstStyle>
            <a:lvl1pPr marL="0" indent="0" algn="l">
              <a:spcBef>
                <a:spcPts val="1200"/>
              </a:spcBef>
              <a:buFontTx/>
              <a:buNone/>
              <a:defRPr sz="6200"/>
            </a:lvl1pPr>
            <a:lvl2pPr>
              <a:defRPr sz="5800"/>
            </a:lvl2pPr>
            <a:lvl3pPr>
              <a:defRPr sz="4800"/>
            </a:lvl3pPr>
            <a:lvl4pPr>
              <a:defRPr sz="4300"/>
            </a:lvl4pPr>
            <a:lvl5pPr>
              <a:defRPr sz="43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38770560" y="30510482"/>
            <a:ext cx="2926080" cy="1752600"/>
          </a:xfrm>
        </p:spPr>
        <p:txBody>
          <a:bodyPr/>
          <a:lstStyle/>
          <a:p>
            <a:fld id="{8EAD30C5-67B1-44D9-8976-9ADE03107179}" type="slidenum">
              <a:rPr lang="en-US" smtClean="0"/>
              <a:pPr/>
              <a:t>‹#›</a:t>
            </a:fld>
            <a:endParaRPr lang="en-US"/>
          </a:p>
        </p:txBody>
      </p:sp>
      <p:sp>
        <p:nvSpPr>
          <p:cNvPr id="3" name="Picture Placeholder 2"/>
          <p:cNvSpPr>
            <a:spLocks noGrp="1"/>
          </p:cNvSpPr>
          <p:nvPr>
            <p:ph type="pic" idx="1"/>
          </p:nvPr>
        </p:nvSpPr>
        <p:spPr>
          <a:xfrm rot="420000">
            <a:off x="16731806" y="5757682"/>
            <a:ext cx="22165056" cy="18873216"/>
          </a:xfrm>
          <a:prstGeom prst="rect">
            <a:avLst/>
          </a:prstGeom>
          <a:solidFill>
            <a:schemeClr val="bg2"/>
          </a:solidFill>
          <a:ln w="3000" cap="rnd">
            <a:solidFill>
              <a:srgbClr val="C0C0C0"/>
            </a:solidFill>
            <a:round/>
          </a:ln>
          <a:effectLst/>
        </p:spPr>
        <p:txBody>
          <a:bodyPr/>
          <a:lstStyle>
            <a:lvl1pPr marL="0" indent="0">
              <a:buNone/>
              <a:defRPr sz="15400"/>
            </a:lvl1pPr>
          </a:lstStyle>
          <a:p>
            <a:r>
              <a:rPr kumimoji="0" lang="en-US" smtClean="0"/>
              <a:t>Click icon to add picture</a:t>
            </a:r>
            <a:endParaRPr kumimoji="0" lang="en-US" dirty="0"/>
          </a:p>
        </p:txBody>
      </p:sp>
      <p:sp>
        <p:nvSpPr>
          <p:cNvPr id="10" name="Freeform 9"/>
          <p:cNvSpPr>
            <a:spLocks/>
          </p:cNvSpPr>
          <p:nvPr/>
        </p:nvSpPr>
        <p:spPr bwMode="auto">
          <a:xfrm flipV="1">
            <a:off x="-45720" y="27919680"/>
            <a:ext cx="43982640" cy="499872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21031200" y="29855162"/>
            <a:ext cx="22860000" cy="306324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45720" y="-34291"/>
            <a:ext cx="43982640" cy="499872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21031200" y="-34289"/>
            <a:ext cx="22860000" cy="3063240"/>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438912" tIns="219456" rIns="438912" bIns="219456"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2194560" y="3379622"/>
            <a:ext cx="39502080" cy="5486400"/>
          </a:xfrm>
          <a:prstGeom prst="rect">
            <a:avLst/>
          </a:prstGeom>
        </p:spPr>
        <p:txBody>
          <a:bodyPr vert="horz" lIns="0" tIns="219456"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2194560" y="9290304"/>
            <a:ext cx="39502080" cy="21067776"/>
          </a:xfrm>
          <a:prstGeom prst="rect">
            <a:avLst/>
          </a:prstGeom>
        </p:spPr>
        <p:txBody>
          <a:bodyPr vert="horz" lIns="438912" tIns="219456" rIns="438912" bIns="219456">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2194560" y="30510482"/>
            <a:ext cx="10241280" cy="1752600"/>
          </a:xfrm>
          <a:prstGeom prst="rect">
            <a:avLst/>
          </a:prstGeom>
        </p:spPr>
        <p:txBody>
          <a:bodyPr vert="horz" lIns="0" tIns="0" rIns="0" bIns="0" anchor="b"/>
          <a:lstStyle>
            <a:lvl1pPr algn="l" eaLnBrk="1" latinLnBrk="0" hangingPunct="1">
              <a:defRPr kumimoji="0" sz="5800">
                <a:solidFill>
                  <a:schemeClr val="tx2">
                    <a:shade val="90000"/>
                  </a:schemeClr>
                </a:solidFill>
              </a:defRPr>
            </a:lvl1pPr>
          </a:lstStyle>
          <a:p>
            <a:fld id="{D9D26CB9-01E4-44B8-8084-BCC418CF4A2D}" type="datetimeFigureOut">
              <a:rPr lang="en-US" smtClean="0"/>
              <a:pPr/>
              <a:t>5/28/15</a:t>
            </a:fld>
            <a:endParaRPr lang="en-US"/>
          </a:p>
        </p:txBody>
      </p:sp>
      <p:sp>
        <p:nvSpPr>
          <p:cNvPr id="22" name="Footer Placeholder 21"/>
          <p:cNvSpPr>
            <a:spLocks noGrp="1"/>
          </p:cNvSpPr>
          <p:nvPr>
            <p:ph type="ftr" sz="quarter" idx="3"/>
          </p:nvPr>
        </p:nvSpPr>
        <p:spPr>
          <a:xfrm>
            <a:off x="12801600" y="30510482"/>
            <a:ext cx="16093440" cy="1752600"/>
          </a:xfrm>
          <a:prstGeom prst="rect">
            <a:avLst/>
          </a:prstGeom>
        </p:spPr>
        <p:txBody>
          <a:bodyPr vert="horz" lIns="0" tIns="0" rIns="0" bIns="0" anchor="b"/>
          <a:lstStyle>
            <a:lvl1pPr algn="l" eaLnBrk="1" latinLnBrk="0" hangingPunct="1">
              <a:defRPr kumimoji="0" sz="58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38039040" y="30510482"/>
            <a:ext cx="3657600" cy="1752600"/>
          </a:xfrm>
          <a:prstGeom prst="rect">
            <a:avLst/>
          </a:prstGeom>
        </p:spPr>
        <p:txBody>
          <a:bodyPr vert="horz" lIns="0" tIns="0" rIns="0" bIns="0" anchor="b"/>
          <a:lstStyle>
            <a:lvl1pPr algn="r" eaLnBrk="1" latinLnBrk="0" hangingPunct="1">
              <a:defRPr kumimoji="0" sz="5800">
                <a:solidFill>
                  <a:schemeClr val="tx2">
                    <a:shade val="90000"/>
                  </a:schemeClr>
                </a:solidFill>
              </a:defRPr>
            </a:lvl1pPr>
          </a:lstStyle>
          <a:p>
            <a:fld id="{8EAD30C5-67B1-44D9-8976-9ADE03107179}" type="slidenum">
              <a:rPr lang="en-US" smtClean="0"/>
              <a:pPr/>
              <a:t>‹#›</a:t>
            </a:fld>
            <a:endParaRPr lang="en-US"/>
          </a:p>
        </p:txBody>
      </p:sp>
      <p:grpSp>
        <p:nvGrpSpPr>
          <p:cNvPr id="2" name="Group 1"/>
          <p:cNvGrpSpPr/>
          <p:nvPr/>
        </p:nvGrpSpPr>
        <p:grpSpPr>
          <a:xfrm>
            <a:off x="-91281" y="971559"/>
            <a:ext cx="44066630" cy="3116275"/>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24000" b="0" kern="1200">
          <a:ln>
            <a:noFill/>
          </a:ln>
          <a:solidFill>
            <a:schemeClr val="tx2"/>
          </a:solidFill>
          <a:effectLst/>
          <a:latin typeface="+mj-lt"/>
          <a:ea typeface="+mj-ea"/>
          <a:cs typeface="+mj-cs"/>
        </a:defRPr>
      </a:lvl1pPr>
    </p:titleStyle>
    <p:bodyStyle>
      <a:lvl1pPr marL="1316736" indent="-1316736" algn="l" rtl="0" eaLnBrk="1" latinLnBrk="0" hangingPunct="1">
        <a:spcBef>
          <a:spcPct val="20000"/>
        </a:spcBef>
        <a:buClr>
          <a:schemeClr val="accent3"/>
        </a:buClr>
        <a:buSzPct val="95000"/>
        <a:buFont typeface="Wingdings 2"/>
        <a:buChar char=""/>
        <a:defRPr kumimoji="0" sz="12500" kern="1200">
          <a:solidFill>
            <a:schemeClr val="tx1"/>
          </a:solidFill>
          <a:latin typeface="+mn-lt"/>
          <a:ea typeface="+mn-ea"/>
          <a:cs typeface="+mn-cs"/>
        </a:defRPr>
      </a:lvl1pPr>
      <a:lvl2pPr marL="3072384" indent="-1185062" algn="l" rtl="0" eaLnBrk="1" latinLnBrk="0" hangingPunct="1">
        <a:spcBef>
          <a:spcPct val="20000"/>
        </a:spcBef>
        <a:buClr>
          <a:schemeClr val="accent1"/>
        </a:buClr>
        <a:buSzPct val="85000"/>
        <a:buFont typeface="Wingdings 2"/>
        <a:buChar char=""/>
        <a:defRPr kumimoji="0" sz="11500" kern="1200">
          <a:solidFill>
            <a:schemeClr val="tx1"/>
          </a:solidFill>
          <a:latin typeface="+mn-lt"/>
          <a:ea typeface="+mn-ea"/>
          <a:cs typeface="+mn-cs"/>
        </a:defRPr>
      </a:lvl2pPr>
      <a:lvl3pPr marL="4389120" indent="-1185062" algn="l" rtl="0" eaLnBrk="1" latinLnBrk="0" hangingPunct="1">
        <a:spcBef>
          <a:spcPct val="20000"/>
        </a:spcBef>
        <a:buClr>
          <a:schemeClr val="accent2"/>
        </a:buClr>
        <a:buSzPct val="70000"/>
        <a:buFont typeface="Wingdings 2"/>
        <a:buChar char=""/>
        <a:defRPr kumimoji="0" sz="10100" kern="1200">
          <a:solidFill>
            <a:schemeClr val="tx1"/>
          </a:solidFill>
          <a:latin typeface="+mn-lt"/>
          <a:ea typeface="+mn-ea"/>
          <a:cs typeface="+mn-cs"/>
        </a:defRPr>
      </a:lvl3pPr>
      <a:lvl4pPr marL="5705856" indent="-1009498" algn="l" rtl="0" eaLnBrk="1" latinLnBrk="0" hangingPunct="1">
        <a:spcBef>
          <a:spcPct val="20000"/>
        </a:spcBef>
        <a:buClr>
          <a:schemeClr val="accent3"/>
        </a:buClr>
        <a:buSzPct val="65000"/>
        <a:buFont typeface="Wingdings 2"/>
        <a:buChar char=""/>
        <a:defRPr kumimoji="0" sz="9600" kern="1200">
          <a:solidFill>
            <a:schemeClr val="tx1"/>
          </a:solidFill>
          <a:latin typeface="+mn-lt"/>
          <a:ea typeface="+mn-ea"/>
          <a:cs typeface="+mn-cs"/>
        </a:defRPr>
      </a:lvl4pPr>
      <a:lvl5pPr marL="7022592" indent="-1009498" algn="l" rtl="0" eaLnBrk="1" latinLnBrk="0" hangingPunct="1">
        <a:spcBef>
          <a:spcPct val="20000"/>
        </a:spcBef>
        <a:buClr>
          <a:schemeClr val="accent4"/>
        </a:buClr>
        <a:buSzPct val="65000"/>
        <a:buFont typeface="Wingdings 2"/>
        <a:buChar char=""/>
        <a:defRPr kumimoji="0" sz="9600" kern="1200">
          <a:solidFill>
            <a:schemeClr val="tx1"/>
          </a:solidFill>
          <a:latin typeface="+mn-lt"/>
          <a:ea typeface="+mn-ea"/>
          <a:cs typeface="+mn-cs"/>
        </a:defRPr>
      </a:lvl5pPr>
      <a:lvl6pPr marL="8339328" indent="-1009498" algn="l" rtl="0" eaLnBrk="1" latinLnBrk="0" hangingPunct="1">
        <a:spcBef>
          <a:spcPct val="20000"/>
        </a:spcBef>
        <a:buClr>
          <a:schemeClr val="accent5"/>
        </a:buClr>
        <a:buSzPct val="80000"/>
        <a:buFont typeface="Wingdings 2"/>
        <a:buChar char=""/>
        <a:defRPr kumimoji="0" sz="8600" kern="1200">
          <a:solidFill>
            <a:schemeClr val="tx1"/>
          </a:solidFill>
          <a:latin typeface="+mn-lt"/>
          <a:ea typeface="+mn-ea"/>
          <a:cs typeface="+mn-cs"/>
        </a:defRPr>
      </a:lvl6pPr>
      <a:lvl7pPr marL="9217152" indent="-877824" algn="l" rtl="0" eaLnBrk="1" latinLnBrk="0" hangingPunct="1">
        <a:spcBef>
          <a:spcPct val="20000"/>
        </a:spcBef>
        <a:buClr>
          <a:schemeClr val="accent6"/>
        </a:buClr>
        <a:buSzPct val="80000"/>
        <a:buFont typeface="Wingdings 2"/>
        <a:buChar char=""/>
        <a:defRPr kumimoji="0" sz="7700" kern="1200" baseline="0">
          <a:solidFill>
            <a:schemeClr val="tx1"/>
          </a:solidFill>
          <a:latin typeface="+mn-lt"/>
          <a:ea typeface="+mn-ea"/>
          <a:cs typeface="+mn-cs"/>
        </a:defRPr>
      </a:lvl7pPr>
      <a:lvl8pPr marL="10533888" indent="-877824" algn="l" rtl="0" eaLnBrk="1" latinLnBrk="0" hangingPunct="1">
        <a:spcBef>
          <a:spcPct val="20000"/>
        </a:spcBef>
        <a:buClr>
          <a:schemeClr val="tx2"/>
        </a:buClr>
        <a:buChar char="•"/>
        <a:defRPr kumimoji="0" sz="7700" kern="1200">
          <a:solidFill>
            <a:schemeClr val="tx1"/>
          </a:solidFill>
          <a:latin typeface="+mn-lt"/>
          <a:ea typeface="+mn-ea"/>
          <a:cs typeface="+mn-cs"/>
        </a:defRPr>
      </a:lvl8pPr>
      <a:lvl9pPr marL="11850624" indent="-877824" algn="l" rtl="0" eaLnBrk="1" latinLnBrk="0" hangingPunct="1">
        <a:spcBef>
          <a:spcPct val="20000"/>
        </a:spcBef>
        <a:buClr>
          <a:schemeClr val="tx2"/>
        </a:buClr>
        <a:buFontTx/>
        <a:buChar char="•"/>
        <a:defRPr kumimoji="0" sz="67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194560" algn="l" rtl="0" eaLnBrk="1" latinLnBrk="0" hangingPunct="1">
        <a:defRPr kumimoji="0" kern="1200">
          <a:solidFill>
            <a:schemeClr val="tx1"/>
          </a:solidFill>
          <a:latin typeface="+mn-lt"/>
          <a:ea typeface="+mn-ea"/>
          <a:cs typeface="+mn-cs"/>
        </a:defRPr>
      </a:lvl2pPr>
      <a:lvl3pPr marL="4389120" algn="l" rtl="0" eaLnBrk="1" latinLnBrk="0" hangingPunct="1">
        <a:defRPr kumimoji="0" kern="1200">
          <a:solidFill>
            <a:schemeClr val="tx1"/>
          </a:solidFill>
          <a:latin typeface="+mn-lt"/>
          <a:ea typeface="+mn-ea"/>
          <a:cs typeface="+mn-cs"/>
        </a:defRPr>
      </a:lvl3pPr>
      <a:lvl4pPr marL="6583680" algn="l" rtl="0" eaLnBrk="1" latinLnBrk="0" hangingPunct="1">
        <a:defRPr kumimoji="0" kern="1200">
          <a:solidFill>
            <a:schemeClr val="tx1"/>
          </a:solidFill>
          <a:latin typeface="+mn-lt"/>
          <a:ea typeface="+mn-ea"/>
          <a:cs typeface="+mn-cs"/>
        </a:defRPr>
      </a:lvl4pPr>
      <a:lvl5pPr marL="8778240" algn="l" rtl="0" eaLnBrk="1" latinLnBrk="0" hangingPunct="1">
        <a:defRPr kumimoji="0" kern="1200">
          <a:solidFill>
            <a:schemeClr val="tx1"/>
          </a:solidFill>
          <a:latin typeface="+mn-lt"/>
          <a:ea typeface="+mn-ea"/>
          <a:cs typeface="+mn-cs"/>
        </a:defRPr>
      </a:lvl5pPr>
      <a:lvl6pPr marL="10972800" algn="l" rtl="0" eaLnBrk="1" latinLnBrk="0" hangingPunct="1">
        <a:defRPr kumimoji="0" kern="1200">
          <a:solidFill>
            <a:schemeClr val="tx1"/>
          </a:solidFill>
          <a:latin typeface="+mn-lt"/>
          <a:ea typeface="+mn-ea"/>
          <a:cs typeface="+mn-cs"/>
        </a:defRPr>
      </a:lvl6pPr>
      <a:lvl7pPr marL="13167360" algn="l" rtl="0" eaLnBrk="1" latinLnBrk="0" hangingPunct="1">
        <a:defRPr kumimoji="0" kern="1200">
          <a:solidFill>
            <a:schemeClr val="tx1"/>
          </a:solidFill>
          <a:latin typeface="+mn-lt"/>
          <a:ea typeface="+mn-ea"/>
          <a:cs typeface="+mn-cs"/>
        </a:defRPr>
      </a:lvl7pPr>
      <a:lvl8pPr marL="15361920" algn="l" rtl="0" eaLnBrk="1" latinLnBrk="0" hangingPunct="1">
        <a:defRPr kumimoji="0" kern="1200">
          <a:solidFill>
            <a:schemeClr val="tx1"/>
          </a:solidFill>
          <a:latin typeface="+mn-lt"/>
          <a:ea typeface="+mn-ea"/>
          <a:cs typeface="+mn-cs"/>
        </a:defRPr>
      </a:lvl8pPr>
      <a:lvl9pPr marL="1755648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jpeg"/><Relationship Id="rId1" Type="http://schemas.openxmlformats.org/officeDocument/2006/relationships/slideLayout" Target="../slideLayouts/slideLayout1.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5" name="TextBox 4"/>
          <p:cNvSpPr txBox="1"/>
          <p:nvPr/>
        </p:nvSpPr>
        <p:spPr>
          <a:xfrm>
            <a:off x="9067800" y="1828800"/>
            <a:ext cx="26517600" cy="2290554"/>
          </a:xfrm>
          <a:prstGeom prst="rect">
            <a:avLst/>
          </a:prstGeom>
          <a:noFill/>
        </p:spPr>
        <p:txBody>
          <a:bodyPr wrap="square" lIns="73841" tIns="36921" rIns="73841" bIns="36921" rtlCol="0">
            <a:spAutoFit/>
          </a:bodyPr>
          <a:lstStyle/>
          <a:p>
            <a:r>
              <a:rPr lang="en-US" sz="7200" dirty="0" smtClean="0"/>
              <a:t>Department of Electrical and Computer Engineering</a:t>
            </a:r>
            <a:endParaRPr lang="en-US" sz="7200" dirty="0"/>
          </a:p>
          <a:p>
            <a:r>
              <a:rPr lang="en-US" sz="7200" dirty="0" smtClean="0"/>
              <a:t>Team:</a:t>
            </a:r>
            <a:r>
              <a:rPr lang="en-US" sz="7200" dirty="0" smtClean="0"/>
              <a:t> Chelsea Throop, </a:t>
            </a:r>
            <a:r>
              <a:rPr lang="en-US" sz="7200" dirty="0" err="1" smtClean="0"/>
              <a:t>Phu</a:t>
            </a:r>
            <a:r>
              <a:rPr lang="en-US" sz="7200" dirty="0" smtClean="0"/>
              <a:t> Nguyen, Trevor Conant, </a:t>
            </a:r>
            <a:r>
              <a:rPr lang="en-US" sz="7200" dirty="0" err="1" smtClean="0"/>
              <a:t>Saida</a:t>
            </a:r>
            <a:r>
              <a:rPr lang="en-US" sz="7200" dirty="0" smtClean="0"/>
              <a:t> </a:t>
            </a:r>
            <a:r>
              <a:rPr lang="en-US" sz="7200" dirty="0" err="1" smtClean="0"/>
              <a:t>Akhter</a:t>
            </a:r>
            <a:endParaRPr lang="en-US" sz="7200" dirty="0" smtClean="0"/>
          </a:p>
        </p:txBody>
      </p:sp>
      <p:sp>
        <p:nvSpPr>
          <p:cNvPr id="20" name="TextBox 19"/>
          <p:cNvSpPr txBox="1"/>
          <p:nvPr/>
        </p:nvSpPr>
        <p:spPr>
          <a:xfrm>
            <a:off x="-23282" y="76200"/>
            <a:ext cx="43891200" cy="1908215"/>
          </a:xfrm>
          <a:prstGeom prst="rect">
            <a:avLst/>
          </a:prstGeom>
          <a:noFill/>
        </p:spPr>
        <p:txBody>
          <a:bodyPr wrap="square" rtlCol="0">
            <a:spAutoFit/>
          </a:bodyPr>
          <a:lstStyle/>
          <a:p>
            <a:pPr algn="ctr"/>
            <a:r>
              <a:rPr lang="en-US" sz="11800" b="1" dirty="0" smtClean="0">
                <a:solidFill>
                  <a:schemeClr val="tx2"/>
                </a:solidFill>
                <a:latin typeface="+mj-lt"/>
              </a:rPr>
              <a:t>Audio Recorder for Autonomous Underwater Vehicles</a:t>
            </a:r>
            <a:endParaRPr lang="en-US" sz="11800" b="1" dirty="0">
              <a:solidFill>
                <a:schemeClr val="tx2"/>
              </a:solidFill>
              <a:latin typeface="+mj-lt"/>
            </a:endParaRPr>
          </a:p>
        </p:txBody>
      </p:sp>
      <p:sp>
        <p:nvSpPr>
          <p:cNvPr id="21" name="Rounded Rectangle 20"/>
          <p:cNvSpPr/>
          <p:nvPr/>
        </p:nvSpPr>
        <p:spPr>
          <a:xfrm>
            <a:off x="30022800" y="4267200"/>
            <a:ext cx="12649200" cy="227838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8000" dirty="0" smtClean="0">
              <a:solidFill>
                <a:srgbClr val="0F6FC6"/>
              </a:solidFill>
              <a:latin typeface="+mj-lt"/>
            </a:endParaRPr>
          </a:p>
          <a:p>
            <a:r>
              <a:rPr lang="en-US" sz="8000" dirty="0" smtClean="0">
                <a:solidFill>
                  <a:srgbClr val="0F6FC6"/>
                </a:solidFill>
                <a:latin typeface="+mj-lt"/>
              </a:rPr>
              <a:t>Hardware</a:t>
            </a:r>
            <a:endParaRPr lang="en-US" sz="2600" dirty="0" smtClean="0">
              <a:solidFill>
                <a:srgbClr val="0F6FC6"/>
              </a:solidFill>
            </a:endParaRPr>
          </a:p>
          <a:p>
            <a:r>
              <a:rPr lang="en-US" sz="4800" dirty="0" smtClean="0">
                <a:solidFill>
                  <a:srgbClr val="0F6FC6"/>
                </a:solidFill>
              </a:rPr>
              <a:t>Data </a:t>
            </a:r>
            <a:r>
              <a:rPr lang="en-US" sz="4800" dirty="0" smtClean="0">
                <a:solidFill>
                  <a:srgbClr val="0F6FC6"/>
                </a:solidFill>
              </a:rPr>
              <a:t>Storage</a:t>
            </a:r>
            <a:endParaRPr lang="en-US" sz="4000" dirty="0" smtClean="0">
              <a:solidFill>
                <a:srgbClr val="0F6FC6"/>
              </a:solidFill>
            </a:endParaRPr>
          </a:p>
          <a:p>
            <a:pPr>
              <a:buFont typeface="Arial"/>
              <a:buChar char="•"/>
            </a:pPr>
            <a:r>
              <a:rPr lang="en-US" sz="4000" dirty="0" smtClean="0">
                <a:solidFill>
                  <a:srgbClr val="0F6FC6"/>
                </a:solidFill>
              </a:rPr>
              <a:t> TASCAM supports </a:t>
            </a:r>
            <a:r>
              <a:rPr lang="en-US" sz="4000" dirty="0" err="1" smtClean="0">
                <a:solidFill>
                  <a:srgbClr val="0F6FC6"/>
                </a:solidFill>
              </a:rPr>
              <a:t>microSD</a:t>
            </a:r>
            <a:r>
              <a:rPr lang="en-US" sz="4000" dirty="0" smtClean="0">
                <a:solidFill>
                  <a:srgbClr val="0F6FC6"/>
                </a:solidFill>
              </a:rPr>
              <a:t> cards up to 32 GB </a:t>
            </a:r>
          </a:p>
          <a:p>
            <a:pPr>
              <a:buFont typeface="Arial"/>
              <a:buChar char="•"/>
            </a:pPr>
            <a:r>
              <a:rPr lang="en-US" sz="4000" dirty="0" smtClean="0">
                <a:solidFill>
                  <a:srgbClr val="0F6FC6"/>
                </a:solidFill>
              </a:rPr>
              <a:t>4 micro SD cards total, 128GB combined total storage to hold 4 days continuous recording</a:t>
            </a:r>
          </a:p>
          <a:p>
            <a:endParaRPr lang="en-US" sz="4000" dirty="0" smtClean="0">
              <a:solidFill>
                <a:srgbClr val="0F6FC6"/>
              </a:solidFill>
            </a:endParaRPr>
          </a:p>
          <a:p>
            <a:r>
              <a:rPr lang="en-US" sz="4800" dirty="0" smtClean="0">
                <a:solidFill>
                  <a:srgbClr val="0F6FC6"/>
                </a:solidFill>
              </a:rPr>
              <a:t>Button Interface</a:t>
            </a:r>
          </a:p>
          <a:p>
            <a:pPr>
              <a:buFont typeface="Arial"/>
              <a:buChar char="•"/>
            </a:pPr>
            <a:r>
              <a:rPr lang="en-US" sz="4000" dirty="0" smtClean="0">
                <a:solidFill>
                  <a:srgbClr val="0F6FC6"/>
                </a:solidFill>
              </a:rPr>
              <a:t> Must be able to turn on and off, </a:t>
            </a:r>
          </a:p>
          <a:p>
            <a:r>
              <a:rPr lang="en-US" sz="4000" dirty="0" smtClean="0">
                <a:solidFill>
                  <a:srgbClr val="0F6FC6"/>
                </a:solidFill>
              </a:rPr>
              <a:t>change sample rate, and record </a:t>
            </a:r>
          </a:p>
          <a:p>
            <a:r>
              <a:rPr lang="en-US" sz="4000" dirty="0" smtClean="0">
                <a:solidFill>
                  <a:srgbClr val="0F6FC6"/>
                </a:solidFill>
              </a:rPr>
              <a:t>without manually pressing buttons</a:t>
            </a:r>
          </a:p>
          <a:p>
            <a:pPr>
              <a:buFont typeface="Arial"/>
              <a:buChar char="•"/>
            </a:pPr>
            <a:r>
              <a:rPr lang="en-US" sz="4000" dirty="0" smtClean="0">
                <a:solidFill>
                  <a:srgbClr val="0F6FC6"/>
                </a:solidFill>
              </a:rPr>
              <a:t> Requires connection to </a:t>
            </a:r>
          </a:p>
          <a:p>
            <a:r>
              <a:rPr lang="en-US" sz="4000" dirty="0" smtClean="0">
                <a:solidFill>
                  <a:srgbClr val="0F6FC6"/>
                </a:solidFill>
              </a:rPr>
              <a:t>electrically end signal as if button </a:t>
            </a:r>
          </a:p>
          <a:p>
            <a:r>
              <a:rPr lang="en-US" sz="4000" dirty="0" smtClean="0">
                <a:solidFill>
                  <a:srgbClr val="0F6FC6"/>
                </a:solidFill>
              </a:rPr>
              <a:t>sequence is being pressed</a:t>
            </a:r>
            <a:endParaRPr lang="en-US" sz="4800" dirty="0" smtClean="0">
              <a:solidFill>
                <a:srgbClr val="0F6FC6"/>
              </a:solidFill>
            </a:endParaRPr>
          </a:p>
          <a:p>
            <a:endParaRPr lang="en-US" sz="4800" dirty="0" smtClean="0">
              <a:solidFill>
                <a:srgbClr val="0F6FC6"/>
              </a:solidFill>
            </a:endParaRPr>
          </a:p>
          <a:p>
            <a:r>
              <a:rPr lang="en-US" sz="4800" dirty="0" smtClean="0">
                <a:solidFill>
                  <a:srgbClr val="0F6FC6"/>
                </a:solidFill>
              </a:rPr>
              <a:t>Real Time Clock and MCU</a:t>
            </a:r>
          </a:p>
          <a:p>
            <a:pPr>
              <a:buFont typeface="Arial"/>
              <a:buChar char="•"/>
            </a:pPr>
            <a:r>
              <a:rPr lang="en-US" sz="4000" dirty="0" smtClean="0">
                <a:solidFill>
                  <a:srgbClr val="0F6FC6"/>
                </a:solidFill>
              </a:rPr>
              <a:t> PCF2127 was determined best choice for RTC chip with power consumption, temperature compensation, operating range, and I2C bus interface, communication capabilities with MCU</a:t>
            </a:r>
          </a:p>
          <a:p>
            <a:pPr>
              <a:buFont typeface="Arial"/>
              <a:buChar char="•"/>
            </a:pPr>
            <a:r>
              <a:rPr lang="en-US" sz="4000" dirty="0" smtClean="0">
                <a:solidFill>
                  <a:srgbClr val="0F6FC6"/>
                </a:solidFill>
              </a:rPr>
              <a:t>ATmega328p was determined best choice for MCU with on board EEPROM, I2C, low power, small sleep current, and ease of </a:t>
            </a:r>
            <a:r>
              <a:rPr lang="en-US" sz="4000" dirty="0" smtClean="0">
                <a:solidFill>
                  <a:srgbClr val="0F6FC6"/>
                </a:solidFill>
              </a:rPr>
              <a:t>programming</a:t>
            </a:r>
          </a:p>
          <a:p>
            <a:pPr algn="ctr"/>
            <a:endParaRPr lang="en-US" sz="4800" dirty="0" smtClean="0">
              <a:solidFill>
                <a:srgbClr val="0F6FC6"/>
              </a:solidFill>
            </a:endParaRPr>
          </a:p>
          <a:p>
            <a:pPr algn="ctr"/>
            <a:r>
              <a:rPr lang="en-US" sz="5700" dirty="0" smtClean="0">
                <a:solidFill>
                  <a:srgbClr val="0F6FC6"/>
                </a:solidFill>
              </a:rPr>
              <a:t>Integrated Prototype</a:t>
            </a:r>
          </a:p>
          <a:p>
            <a:pPr algn="ctr"/>
            <a:endParaRPr lang="en-US" sz="5700" dirty="0" smtClean="0">
              <a:solidFill>
                <a:srgbClr val="0F6FC6"/>
              </a:solidFill>
            </a:endParaRPr>
          </a:p>
          <a:p>
            <a:pPr>
              <a:buFont typeface="Arial"/>
              <a:buChar char="•"/>
            </a:pPr>
            <a:endParaRPr lang="en-US" sz="4000" dirty="0" smtClean="0">
              <a:solidFill>
                <a:srgbClr val="0F6FC6"/>
              </a:solidFill>
            </a:endParaRPr>
          </a:p>
          <a:p>
            <a:pPr>
              <a:buFont typeface="Arial"/>
              <a:buChar char="•"/>
            </a:pPr>
            <a:endParaRPr lang="en-US" sz="4000" dirty="0" smtClean="0">
              <a:solidFill>
                <a:srgbClr val="0F6FC6"/>
              </a:solidFill>
            </a:endParaRPr>
          </a:p>
          <a:p>
            <a:pPr>
              <a:buFont typeface="Arial"/>
              <a:buChar char="•"/>
            </a:pPr>
            <a:endParaRPr lang="en-US" sz="4000" dirty="0" smtClean="0">
              <a:solidFill>
                <a:srgbClr val="0F6FC6"/>
              </a:solidFill>
            </a:endParaRPr>
          </a:p>
          <a:p>
            <a:pPr>
              <a:buFont typeface="Arial"/>
              <a:buChar char="•"/>
            </a:pPr>
            <a:endParaRPr lang="en-US" sz="4000" dirty="0" smtClean="0">
              <a:solidFill>
                <a:srgbClr val="0F6FC6"/>
              </a:solidFill>
            </a:endParaRPr>
          </a:p>
          <a:p>
            <a:pPr>
              <a:buFont typeface="Arial"/>
              <a:buChar char="•"/>
            </a:pPr>
            <a:endParaRPr lang="en-US" sz="4000" dirty="0" smtClean="0">
              <a:solidFill>
                <a:srgbClr val="0F6FC6"/>
              </a:solidFill>
            </a:endParaRPr>
          </a:p>
          <a:p>
            <a:pPr>
              <a:buFont typeface="Arial"/>
              <a:buChar char="•"/>
            </a:pPr>
            <a:endParaRPr lang="en-US" sz="4000" dirty="0" smtClean="0">
              <a:solidFill>
                <a:srgbClr val="0F6FC6"/>
              </a:solidFill>
            </a:endParaRPr>
          </a:p>
          <a:p>
            <a:pPr>
              <a:buFont typeface="Arial"/>
              <a:buChar char="•"/>
            </a:pPr>
            <a:endParaRPr lang="en-US" sz="4000" dirty="0" smtClean="0">
              <a:solidFill>
                <a:srgbClr val="0F6FC6"/>
              </a:solidFill>
            </a:endParaRPr>
          </a:p>
          <a:p>
            <a:pPr>
              <a:buFont typeface="Arial"/>
              <a:buChar char="•"/>
            </a:pPr>
            <a:endParaRPr lang="en-US" sz="4000" dirty="0" smtClean="0">
              <a:solidFill>
                <a:srgbClr val="0F6FC6"/>
              </a:solidFill>
            </a:endParaRPr>
          </a:p>
          <a:p>
            <a:pPr>
              <a:buFont typeface="Arial"/>
              <a:buChar char="•"/>
            </a:pPr>
            <a:endParaRPr lang="en-US" sz="800" dirty="0" smtClean="0">
              <a:solidFill>
                <a:srgbClr val="0F6FC6"/>
              </a:solidFill>
            </a:endParaRPr>
          </a:p>
          <a:p>
            <a:endParaRPr lang="en-US" sz="1050" dirty="0" smtClean="0">
              <a:solidFill>
                <a:srgbClr val="0F6FC6"/>
              </a:solidFill>
            </a:endParaRPr>
          </a:p>
          <a:p>
            <a:endParaRPr lang="en-US" sz="1600" dirty="0">
              <a:solidFill>
                <a:srgbClr val="0F6FC6"/>
              </a:solidFill>
              <a:latin typeface="+mj-lt"/>
            </a:endParaRPr>
          </a:p>
        </p:txBody>
      </p:sp>
      <p:pic>
        <p:nvPicPr>
          <p:cNvPr id="23" name="Picture 22" descr="blockdiagram.png"/>
          <p:cNvPicPr>
            <a:picLocks noChangeAspect="1"/>
          </p:cNvPicPr>
          <p:nvPr/>
        </p:nvPicPr>
        <p:blipFill>
          <a:blip r:embed="rId3"/>
          <a:stretch>
            <a:fillRect/>
          </a:stretch>
        </p:blipFill>
        <p:spPr>
          <a:xfrm>
            <a:off x="36195000" y="4343400"/>
            <a:ext cx="3124200" cy="2732725"/>
          </a:xfrm>
          <a:prstGeom prst="rect">
            <a:avLst/>
          </a:prstGeom>
        </p:spPr>
      </p:pic>
      <p:grpSp>
        <p:nvGrpSpPr>
          <p:cNvPr id="2" name="Group 1"/>
          <p:cNvGrpSpPr/>
          <p:nvPr/>
        </p:nvGrpSpPr>
        <p:grpSpPr>
          <a:xfrm>
            <a:off x="15544800" y="4267200"/>
            <a:ext cx="13411200" cy="27736800"/>
            <a:chOff x="50665" y="4419600"/>
            <a:chExt cx="13910553" cy="23080293"/>
          </a:xfrm>
        </p:grpSpPr>
        <p:sp>
          <p:nvSpPr>
            <p:cNvPr id="24" name="Rounded Rectangle 23"/>
            <p:cNvSpPr/>
            <p:nvPr/>
          </p:nvSpPr>
          <p:spPr>
            <a:xfrm>
              <a:off x="50665" y="4419600"/>
              <a:ext cx="13910553" cy="23080293"/>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8000" dirty="0" smtClean="0">
                  <a:solidFill>
                    <a:schemeClr val="accent1"/>
                  </a:solidFill>
                  <a:latin typeface="+mj-lt"/>
                </a:rPr>
                <a:t>Background</a:t>
              </a:r>
              <a:endParaRPr lang="en-US" sz="2000" dirty="0" smtClean="0">
                <a:solidFill>
                  <a:schemeClr val="accent1"/>
                </a:solidFill>
                <a:latin typeface="+mj-lt"/>
              </a:endParaRPr>
            </a:p>
            <a:p>
              <a:pPr algn="just"/>
              <a:r>
                <a:rPr lang="en-US" sz="4000" dirty="0">
                  <a:solidFill>
                    <a:schemeClr val="accent1"/>
                  </a:solidFill>
                </a:rPr>
                <a:t>Unmanned Aerial Vehicles (sometimes referred to as UAV’s or drones) have seen widespread applications in recent years and are even being considered for package deliveries by Amazon. </a:t>
              </a:r>
              <a:r>
                <a:rPr lang="en-US" sz="4000" dirty="0" smtClean="0">
                  <a:solidFill>
                    <a:schemeClr val="accent1"/>
                  </a:solidFill>
                </a:rPr>
                <a:t>Underwater drones are similar in concept but do not have continuous communications so are required to mostly operate autonomously. These autonomous underwater vehicles are </a:t>
              </a:r>
              <a:r>
                <a:rPr lang="en-US" sz="4000" dirty="0">
                  <a:solidFill>
                    <a:schemeClr val="accent1"/>
                  </a:solidFill>
                </a:rPr>
                <a:t>becoming increasingly important for applications in the </a:t>
              </a:r>
              <a:r>
                <a:rPr lang="en-US" sz="4000" dirty="0" smtClean="0">
                  <a:solidFill>
                    <a:schemeClr val="accent1"/>
                  </a:solidFill>
                </a:rPr>
                <a:t>ocean.</a:t>
              </a:r>
              <a:r>
                <a:rPr lang="en-US" sz="4000" dirty="0" smtClean="0">
                  <a:solidFill>
                    <a:schemeClr val="accent1"/>
                  </a:solidFill>
                </a:rPr>
                <a:t> </a:t>
              </a:r>
            </a:p>
            <a:p>
              <a:pPr algn="just"/>
              <a:endParaRPr lang="en-US" sz="4000" dirty="0" smtClean="0">
                <a:solidFill>
                  <a:schemeClr val="accent1"/>
                </a:solidFill>
              </a:endParaRPr>
            </a:p>
            <a:p>
              <a:pPr algn="just"/>
              <a:endParaRPr lang="en-US" sz="4000" dirty="0" smtClean="0">
                <a:solidFill>
                  <a:schemeClr val="accent1"/>
                </a:solidFill>
              </a:endParaRPr>
            </a:p>
            <a:p>
              <a:pPr algn="just"/>
              <a:endParaRPr lang="en-US" sz="4000" dirty="0" smtClean="0">
                <a:solidFill>
                  <a:schemeClr val="accent1"/>
                </a:solidFill>
              </a:endParaRPr>
            </a:p>
            <a:p>
              <a:pPr algn="just"/>
              <a:endParaRPr lang="en-US" sz="4000" dirty="0" smtClean="0">
                <a:solidFill>
                  <a:srgbClr val="00759A"/>
                </a:solidFill>
              </a:endParaRPr>
            </a:p>
            <a:p>
              <a:pPr algn="just"/>
              <a:endParaRPr lang="en-US" sz="4000" dirty="0">
                <a:solidFill>
                  <a:srgbClr val="00759A"/>
                </a:solidFill>
              </a:endParaRPr>
            </a:p>
            <a:p>
              <a:pPr algn="just"/>
              <a:endParaRPr lang="en-US" sz="4000" dirty="0" smtClean="0">
                <a:solidFill>
                  <a:srgbClr val="00759A"/>
                </a:solidFill>
              </a:endParaRPr>
            </a:p>
            <a:p>
              <a:pPr algn="just"/>
              <a:endParaRPr lang="en-US" sz="4000" dirty="0">
                <a:solidFill>
                  <a:srgbClr val="00759A"/>
                </a:solidFill>
              </a:endParaRPr>
            </a:p>
            <a:p>
              <a:pPr algn="just"/>
              <a:endParaRPr lang="en-US" sz="4000" dirty="0" smtClean="0">
                <a:solidFill>
                  <a:srgbClr val="00759A"/>
                </a:solidFill>
              </a:endParaRPr>
            </a:p>
            <a:p>
              <a:pPr algn="just"/>
              <a:endParaRPr lang="en-US" sz="4000" dirty="0">
                <a:solidFill>
                  <a:srgbClr val="00759A"/>
                </a:solidFill>
              </a:endParaRPr>
            </a:p>
            <a:p>
              <a:pPr algn="just"/>
              <a:endParaRPr lang="en-US" sz="4000" dirty="0" smtClean="0">
                <a:solidFill>
                  <a:srgbClr val="00759A"/>
                </a:solidFill>
              </a:endParaRPr>
            </a:p>
            <a:p>
              <a:pPr algn="just"/>
              <a:endParaRPr lang="en-US" sz="4000" dirty="0" smtClean="0">
                <a:solidFill>
                  <a:srgbClr val="00759A"/>
                </a:solidFill>
              </a:endParaRPr>
            </a:p>
            <a:p>
              <a:pPr algn="just"/>
              <a:endParaRPr lang="en-US" sz="4000" dirty="0">
                <a:solidFill>
                  <a:srgbClr val="00759A"/>
                </a:solidFill>
              </a:endParaRPr>
            </a:p>
            <a:p>
              <a:pPr algn="just"/>
              <a:endParaRPr lang="en-US" sz="4000" dirty="0" smtClean="0">
                <a:solidFill>
                  <a:srgbClr val="00759A"/>
                </a:solidFill>
              </a:endParaRPr>
            </a:p>
            <a:p>
              <a:pPr algn="just"/>
              <a:endParaRPr lang="en-US" sz="4000" dirty="0">
                <a:solidFill>
                  <a:srgbClr val="00759A"/>
                </a:solidFill>
              </a:endParaRPr>
            </a:p>
            <a:p>
              <a:pPr algn="just"/>
              <a:endParaRPr lang="en-US" sz="4000" dirty="0">
                <a:solidFill>
                  <a:srgbClr val="00759A"/>
                </a:solidFill>
              </a:endParaRPr>
            </a:p>
            <a:p>
              <a:pPr algn="just"/>
              <a:endParaRPr lang="en-US" sz="4000" dirty="0" smtClean="0">
                <a:solidFill>
                  <a:srgbClr val="00759A"/>
                </a:solidFill>
              </a:endParaRPr>
            </a:p>
            <a:p>
              <a:pPr algn="just"/>
              <a:endParaRPr lang="en-US" sz="4000" dirty="0" smtClean="0">
                <a:solidFill>
                  <a:srgbClr val="00759A"/>
                </a:solidFill>
              </a:endParaRPr>
            </a:p>
            <a:p>
              <a:pPr lvl="0" algn="just"/>
              <a:r>
                <a:rPr lang="en-US" sz="8000" dirty="0" smtClean="0">
                  <a:solidFill>
                    <a:srgbClr val="0F6FC6"/>
                  </a:solidFill>
                  <a:latin typeface="Calibri"/>
                </a:rPr>
                <a:t>Concept</a:t>
              </a:r>
              <a:endParaRPr lang="en-US" sz="4000" dirty="0" smtClean="0">
                <a:solidFill>
                  <a:srgbClr val="00759A"/>
                </a:solidFill>
              </a:endParaRPr>
            </a:p>
            <a:p>
              <a:pPr algn="just"/>
              <a:r>
                <a:rPr lang="en-US" sz="4000" dirty="0" smtClean="0">
                  <a:solidFill>
                    <a:srgbClr val="0F6FC6"/>
                  </a:solidFill>
                </a:rPr>
                <a:t>Underwater </a:t>
              </a:r>
              <a:r>
                <a:rPr lang="en-US" sz="4000" dirty="0">
                  <a:solidFill>
                    <a:srgbClr val="0F6FC6"/>
                  </a:solidFill>
                </a:rPr>
                <a:t>sea gliders are a specific type of underwater drone that uses a very low power buoyancy engine </a:t>
              </a:r>
              <a:r>
                <a:rPr lang="en-US" sz="4000" dirty="0" smtClean="0">
                  <a:solidFill>
                    <a:srgbClr val="0F6FC6"/>
                  </a:solidFill>
                </a:rPr>
                <a:t>and is therefore acoustically quiet and can </a:t>
              </a:r>
              <a:r>
                <a:rPr lang="en-US" sz="4000" dirty="0">
                  <a:solidFill>
                    <a:srgbClr val="0F6FC6"/>
                  </a:solidFill>
                </a:rPr>
                <a:t>remain at sea for months at a time. </a:t>
              </a:r>
              <a:r>
                <a:rPr lang="en-US" sz="4000" dirty="0" smtClean="0">
                  <a:solidFill>
                    <a:srgbClr val="0F6FC6"/>
                  </a:solidFill>
                </a:rPr>
                <a:t>This type of vehicle along with underwater microphones (hydrophones) and an acoustic recorder is ideally suited for monitoring marine life using sounds emitted by the animals. This type of marine acoustic data can be processed to estimate species, population densities and even track individual animals.  This type of monitoring is an increasingly important component of environmental impact assessments required for such activities such as oil exploration. </a:t>
              </a:r>
            </a:p>
          </p:txBody>
        </p:sp>
        <p:pic>
          <p:nvPicPr>
            <p:cNvPr id="34" name="Picture 33" descr="Clyde_130919_11.jpg"/>
            <p:cNvPicPr>
              <a:picLocks noChangeAspect="1"/>
            </p:cNvPicPr>
            <p:nvPr/>
          </p:nvPicPr>
          <p:blipFill>
            <a:blip r:embed="rId4"/>
            <a:stretch>
              <a:fillRect/>
            </a:stretch>
          </p:blipFill>
          <p:spPr>
            <a:xfrm>
              <a:off x="2579857" y="11774858"/>
              <a:ext cx="8931207" cy="6378151"/>
            </a:xfrm>
            <a:prstGeom prst="rect">
              <a:avLst/>
            </a:prstGeom>
          </p:spPr>
        </p:pic>
        <p:sp>
          <p:nvSpPr>
            <p:cNvPr id="41" name="TextBox 40"/>
            <p:cNvSpPr txBox="1"/>
            <p:nvPr/>
          </p:nvSpPr>
          <p:spPr>
            <a:xfrm>
              <a:off x="3449266" y="10696932"/>
              <a:ext cx="7113351" cy="833331"/>
            </a:xfrm>
            <a:prstGeom prst="rect">
              <a:avLst/>
            </a:prstGeom>
            <a:noFill/>
          </p:spPr>
          <p:txBody>
            <a:bodyPr wrap="square" rtlCol="0">
              <a:spAutoFit/>
            </a:bodyPr>
            <a:lstStyle/>
            <a:p>
              <a:r>
                <a:rPr lang="en-US" sz="5700" dirty="0" smtClean="0">
                  <a:solidFill>
                    <a:schemeClr val="accent1"/>
                  </a:solidFill>
                </a:rPr>
                <a:t>Webb Slocum Glider</a:t>
              </a:r>
              <a:endParaRPr lang="en-US" sz="5700" dirty="0">
                <a:solidFill>
                  <a:schemeClr val="accent1"/>
                </a:solidFill>
              </a:endParaRPr>
            </a:p>
          </p:txBody>
        </p:sp>
      </p:grpSp>
      <p:sp>
        <p:nvSpPr>
          <p:cNvPr id="32" name="Rounded Rectangle 31"/>
          <p:cNvSpPr/>
          <p:nvPr/>
        </p:nvSpPr>
        <p:spPr>
          <a:xfrm>
            <a:off x="1219200" y="4267200"/>
            <a:ext cx="13258800" cy="144780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0" dirty="0" smtClean="0">
                <a:solidFill>
                  <a:srgbClr val="0F6FC6"/>
                </a:solidFill>
                <a:latin typeface="+mj-lt"/>
              </a:rPr>
              <a:t>Project Problem Statement</a:t>
            </a:r>
          </a:p>
          <a:p>
            <a:r>
              <a:rPr lang="en-US" sz="4000" dirty="0">
                <a:solidFill>
                  <a:srgbClr val="0F6FC6"/>
                </a:solidFill>
              </a:rPr>
              <a:t>To </a:t>
            </a:r>
            <a:r>
              <a:rPr lang="en-US" sz="4000" dirty="0" smtClean="0">
                <a:solidFill>
                  <a:srgbClr val="0F6FC6"/>
                </a:solidFill>
              </a:rPr>
              <a:t>develop </a:t>
            </a:r>
            <a:r>
              <a:rPr lang="en-US" sz="4000" dirty="0">
                <a:solidFill>
                  <a:srgbClr val="0F6FC6"/>
                </a:solidFill>
              </a:rPr>
              <a:t>a low power 24 bit audio data acquisition system for use with  a Slocum Glider and capable of recording sounds in the ocean from 0.01-50 kHz for several weeks on a programed schedule.</a:t>
            </a:r>
            <a:r>
              <a:rPr lang="en-US" sz="4000" dirty="0" smtClean="0">
                <a:solidFill>
                  <a:srgbClr val="0F6FC6"/>
                </a:solidFill>
              </a:rPr>
              <a:t> </a:t>
            </a:r>
          </a:p>
          <a:p>
            <a:r>
              <a:rPr lang="en-US" sz="8000" dirty="0" smtClean="0">
                <a:solidFill>
                  <a:srgbClr val="0F6FC6"/>
                </a:solidFill>
                <a:latin typeface="+mj-lt"/>
              </a:rPr>
              <a:t>Goals</a:t>
            </a:r>
          </a:p>
          <a:p>
            <a:pPr marL="571500" indent="-571500">
              <a:buFont typeface="Arial"/>
              <a:buChar char="•"/>
            </a:pPr>
            <a:r>
              <a:rPr lang="en-US" sz="4000" dirty="0" smtClean="0">
                <a:solidFill>
                  <a:srgbClr val="0F6FC6"/>
                </a:solidFill>
              </a:rPr>
              <a:t>Design </a:t>
            </a:r>
            <a:r>
              <a:rPr lang="en-US" sz="4000" dirty="0">
                <a:solidFill>
                  <a:srgbClr val="0F6FC6"/>
                </a:solidFill>
              </a:rPr>
              <a:t>a </a:t>
            </a:r>
            <a:r>
              <a:rPr lang="en-US" sz="4000" dirty="0" smtClean="0">
                <a:solidFill>
                  <a:srgbClr val="0F6FC6"/>
                </a:solidFill>
              </a:rPr>
              <a:t>simple, low cost micro-controller unit (MCU) </a:t>
            </a:r>
            <a:r>
              <a:rPr lang="en-US" sz="4000" dirty="0">
                <a:solidFill>
                  <a:srgbClr val="0F6FC6"/>
                </a:solidFill>
              </a:rPr>
              <a:t>for </a:t>
            </a:r>
            <a:r>
              <a:rPr lang="en-US" sz="4000" dirty="0" smtClean="0">
                <a:solidFill>
                  <a:srgbClr val="0F6FC6"/>
                </a:solidFill>
              </a:rPr>
              <a:t>executing </a:t>
            </a:r>
            <a:r>
              <a:rPr lang="en-US" sz="4000" dirty="0">
                <a:solidFill>
                  <a:srgbClr val="0F6FC6"/>
                </a:solidFill>
              </a:rPr>
              <a:t>autonomous recording schedule and putting </a:t>
            </a:r>
            <a:r>
              <a:rPr lang="en-US" sz="4000" dirty="0" smtClean="0">
                <a:solidFill>
                  <a:srgbClr val="0F6FC6"/>
                </a:solidFill>
              </a:rPr>
              <a:t>devices in and out of low power sleep mode</a:t>
            </a:r>
          </a:p>
          <a:p>
            <a:pPr marL="571500" indent="-571500">
              <a:buFont typeface="Arial"/>
              <a:buChar char="•"/>
            </a:pPr>
            <a:r>
              <a:rPr lang="en-US" sz="4000" dirty="0">
                <a:solidFill>
                  <a:srgbClr val="0F6FC6"/>
                </a:solidFill>
              </a:rPr>
              <a:t>E</a:t>
            </a:r>
            <a:r>
              <a:rPr lang="en-US" sz="4000" dirty="0" smtClean="0">
                <a:solidFill>
                  <a:srgbClr val="0F6FC6"/>
                </a:solidFill>
              </a:rPr>
              <a:t>xploit low cost (order $100) commercial analog to </a:t>
            </a:r>
            <a:r>
              <a:rPr lang="en-US" sz="4000" dirty="0" err="1" smtClean="0">
                <a:solidFill>
                  <a:srgbClr val="0F6FC6"/>
                </a:solidFill>
              </a:rPr>
              <a:t>digigal</a:t>
            </a:r>
            <a:r>
              <a:rPr lang="en-US" sz="4000" dirty="0" smtClean="0">
                <a:solidFill>
                  <a:srgbClr val="0F6FC6"/>
                </a:solidFill>
              </a:rPr>
              <a:t> converter (i.e., TASCAM  audio recorder)  </a:t>
            </a:r>
          </a:p>
          <a:p>
            <a:pPr marL="571500" indent="-571500">
              <a:buFont typeface="Arial"/>
              <a:buChar char="•"/>
            </a:pPr>
            <a:r>
              <a:rPr lang="en-US" sz="4000" dirty="0" smtClean="0">
                <a:solidFill>
                  <a:srgbClr val="0F6FC6"/>
                </a:solidFill>
              </a:rPr>
              <a:t>in to low power sleep mode</a:t>
            </a:r>
          </a:p>
          <a:p>
            <a:pPr marL="571500" indent="-571500">
              <a:buFont typeface="Arial"/>
              <a:buChar char="•"/>
            </a:pPr>
            <a:r>
              <a:rPr lang="en-US" sz="4000" dirty="0" smtClean="0">
                <a:solidFill>
                  <a:srgbClr val="0F6FC6"/>
                </a:solidFill>
              </a:rPr>
              <a:t>Develop simple graphical user interface to program</a:t>
            </a:r>
          </a:p>
          <a:p>
            <a:pPr marL="571500" indent="-571500">
              <a:buFont typeface="Arial"/>
              <a:buChar char="•"/>
            </a:pPr>
            <a:r>
              <a:rPr lang="en-US" sz="4000" dirty="0" smtClean="0">
                <a:solidFill>
                  <a:srgbClr val="0F6FC6"/>
                </a:solidFill>
              </a:rPr>
              <a:t>Design </a:t>
            </a:r>
            <a:endParaRPr lang="en-US" sz="4000" dirty="0">
              <a:solidFill>
                <a:srgbClr val="0F6FC6"/>
              </a:solidFill>
            </a:endParaRPr>
          </a:p>
          <a:p>
            <a:r>
              <a:rPr lang="en-US" sz="4000" dirty="0" smtClean="0">
                <a:solidFill>
                  <a:srgbClr val="0F6FC6"/>
                </a:solidFill>
              </a:rPr>
              <a:t>Must be able to record broadband signals over 30 days, </a:t>
            </a:r>
          </a:p>
          <a:p>
            <a:r>
              <a:rPr lang="en-US" sz="4000" dirty="0" smtClean="0">
                <a:solidFill>
                  <a:srgbClr val="0F6FC6"/>
                </a:solidFill>
              </a:rPr>
              <a:t>with up to 4 days of continuous acoustic data</a:t>
            </a:r>
          </a:p>
          <a:p>
            <a:pPr>
              <a:buFont typeface="Arial"/>
              <a:buChar char="•"/>
            </a:pPr>
            <a:r>
              <a:rPr lang="en-US" sz="4000" dirty="0" smtClean="0">
                <a:solidFill>
                  <a:srgbClr val="0F6FC6"/>
                </a:solidFill>
              </a:rPr>
              <a:t> Must include both software and hardware update</a:t>
            </a:r>
          </a:p>
        </p:txBody>
      </p:sp>
      <p:sp>
        <p:nvSpPr>
          <p:cNvPr id="35" name="Rounded Rectangle 34"/>
          <p:cNvSpPr/>
          <p:nvPr/>
        </p:nvSpPr>
        <p:spPr>
          <a:xfrm>
            <a:off x="1219200" y="19202400"/>
            <a:ext cx="13258800" cy="12801600"/>
          </a:xfrm>
          <a:prstGeom prst="roundRect">
            <a:avLst/>
          </a:prstGeom>
          <a:solidFill>
            <a:schemeClr val="tx2"/>
          </a:solidFill>
          <a:ln w="762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8000" dirty="0" smtClean="0">
                <a:solidFill>
                  <a:srgbClr val="0F6FC6"/>
                </a:solidFill>
                <a:latin typeface="+mj-lt"/>
                <a:cs typeface="Constantia (Body)"/>
              </a:rPr>
              <a:t>Software</a:t>
            </a:r>
            <a:endParaRPr lang="en-US" sz="4000" dirty="0" smtClean="0">
              <a:solidFill>
                <a:srgbClr val="0F6FC6"/>
              </a:solidFill>
              <a:cs typeface="Constantia (Body)"/>
            </a:endParaRPr>
          </a:p>
          <a:p>
            <a:r>
              <a:rPr lang="en-US" sz="4800" dirty="0" smtClean="0">
                <a:solidFill>
                  <a:srgbClr val="0F6FC6"/>
                </a:solidFill>
                <a:cs typeface="Constantia (Body)"/>
              </a:rPr>
              <a:t>Pre-Mission</a:t>
            </a:r>
          </a:p>
          <a:p>
            <a:pPr>
              <a:buFont typeface="Arial"/>
              <a:buChar char="•"/>
            </a:pPr>
            <a:r>
              <a:rPr lang="en-US" sz="4000" dirty="0" smtClean="0">
                <a:solidFill>
                  <a:srgbClr val="0F6FC6"/>
                </a:solidFill>
                <a:cs typeface="Constantia (Body)"/>
              </a:rPr>
              <a:t> Allows user to program schedule record start and stop date and time and sample </a:t>
            </a:r>
            <a:r>
              <a:rPr lang="en-US" sz="4000" dirty="0" smtClean="0">
                <a:solidFill>
                  <a:srgbClr val="0F6FC6"/>
                </a:solidFill>
                <a:cs typeface="Constantia (Body)"/>
              </a:rPr>
              <a:t>rate</a:t>
            </a:r>
          </a:p>
          <a:p>
            <a:pPr>
              <a:buFont typeface="Arial"/>
              <a:buChar char="•"/>
            </a:pPr>
            <a:endParaRPr lang="en-US" sz="4000" dirty="0" smtClean="0">
              <a:solidFill>
                <a:srgbClr val="0F6FC6"/>
              </a:solidFill>
              <a:cs typeface="Constantia (Body)"/>
            </a:endParaRPr>
          </a:p>
          <a:p>
            <a:pPr>
              <a:buFont typeface="Arial"/>
              <a:buChar char="•"/>
            </a:pPr>
            <a:endParaRPr lang="en-US" sz="4000" dirty="0" smtClean="0">
              <a:solidFill>
                <a:srgbClr val="0F6FC6"/>
              </a:solidFill>
              <a:cs typeface="Constantia (Body)"/>
            </a:endParaRPr>
          </a:p>
          <a:p>
            <a:pPr>
              <a:buFont typeface="Arial"/>
              <a:buChar char="•"/>
            </a:pPr>
            <a:endParaRPr lang="en-US" sz="4000" dirty="0" smtClean="0">
              <a:solidFill>
                <a:srgbClr val="0F6FC6"/>
              </a:solidFill>
              <a:cs typeface="Constantia (Body)"/>
            </a:endParaRPr>
          </a:p>
          <a:p>
            <a:pPr>
              <a:buFont typeface="Arial"/>
              <a:buChar char="•"/>
            </a:pPr>
            <a:endParaRPr lang="en-US" sz="4800" dirty="0" smtClean="0">
              <a:solidFill>
                <a:srgbClr val="0F6FC6"/>
              </a:solidFill>
              <a:cs typeface="Constantia (Body)"/>
            </a:endParaRPr>
          </a:p>
          <a:p>
            <a:r>
              <a:rPr lang="en-US" sz="4800" dirty="0" smtClean="0">
                <a:solidFill>
                  <a:srgbClr val="0F6FC6"/>
                </a:solidFill>
                <a:cs typeface="Constantia (Body)"/>
              </a:rPr>
              <a:t>In-Mission</a:t>
            </a:r>
          </a:p>
          <a:p>
            <a:pPr>
              <a:buFont typeface="Arial"/>
              <a:buChar char="•"/>
            </a:pPr>
            <a:r>
              <a:rPr lang="en-US" sz="4000" dirty="0" smtClean="0">
                <a:solidFill>
                  <a:srgbClr val="0F6FC6"/>
                </a:solidFill>
                <a:cs typeface="Constantia (Body)"/>
              </a:rPr>
              <a:t> RTC will awake MCU at determined schedule time. The MCU will run through the button sequence to set sample rate and begin recording</a:t>
            </a:r>
          </a:p>
          <a:p>
            <a:pPr>
              <a:buFont typeface="Arial"/>
              <a:buChar char="•"/>
            </a:pPr>
            <a:r>
              <a:rPr lang="en-US" sz="4000" dirty="0" smtClean="0">
                <a:solidFill>
                  <a:srgbClr val="0F6FC6"/>
                </a:solidFill>
                <a:cs typeface="Constantia (Body)"/>
              </a:rPr>
              <a:t> When finished recording, the </a:t>
            </a:r>
            <a:r>
              <a:rPr lang="en-US" sz="4000" dirty="0" err="1" smtClean="0">
                <a:solidFill>
                  <a:srgbClr val="0F6FC6"/>
                </a:solidFill>
                <a:cs typeface="Constantia (Body)"/>
              </a:rPr>
              <a:t>Tascam</a:t>
            </a:r>
            <a:r>
              <a:rPr lang="en-US" sz="4000" dirty="0" smtClean="0">
                <a:solidFill>
                  <a:srgbClr val="0F6FC6"/>
                </a:solidFill>
                <a:cs typeface="Constantia (Body)"/>
              </a:rPr>
              <a:t> will be turned off and the MCU put to sleep until next record time</a:t>
            </a:r>
          </a:p>
          <a:p>
            <a:r>
              <a:rPr lang="en-US" sz="4800" dirty="0" smtClean="0">
                <a:solidFill>
                  <a:srgbClr val="0F6FC6"/>
                </a:solidFill>
                <a:cs typeface="Constantia (Body)"/>
              </a:rPr>
              <a:t>Post-Mission</a:t>
            </a:r>
          </a:p>
          <a:p>
            <a:pPr>
              <a:buFont typeface="Arial"/>
              <a:buChar char="•"/>
            </a:pPr>
            <a:r>
              <a:rPr lang="en-US" sz="4000" dirty="0" smtClean="0">
                <a:solidFill>
                  <a:srgbClr val="0F6FC6"/>
                </a:solidFill>
                <a:cs typeface="Constantia (Body)"/>
              </a:rPr>
              <a:t> Removing SD card and place in laptop, list of data files are available for playback</a:t>
            </a:r>
            <a:endParaRPr lang="en-US" sz="4000" dirty="0">
              <a:solidFill>
                <a:srgbClr val="0F6FC6"/>
              </a:solidFill>
              <a:cs typeface="Constantia (Body)"/>
            </a:endParaRPr>
          </a:p>
        </p:txBody>
      </p:sp>
      <p:pic>
        <p:nvPicPr>
          <p:cNvPr id="19" name="Picture 18" descr="DSCF7605.JPG"/>
          <p:cNvPicPr>
            <a:picLocks noChangeAspect="1"/>
          </p:cNvPicPr>
          <p:nvPr/>
        </p:nvPicPr>
        <p:blipFill>
          <a:blip r:embed="rId5"/>
          <a:stretch>
            <a:fillRect/>
          </a:stretch>
        </p:blipFill>
        <p:spPr>
          <a:xfrm>
            <a:off x="38557200" y="9677400"/>
            <a:ext cx="3086100" cy="5486400"/>
          </a:xfrm>
          <a:prstGeom prst="rect">
            <a:avLst/>
          </a:prstGeom>
        </p:spPr>
      </p:pic>
      <p:pic>
        <p:nvPicPr>
          <p:cNvPr id="27" name="Picture 26"/>
          <p:cNvPicPr/>
          <p:nvPr/>
        </p:nvPicPr>
        <p:blipFill>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1851600" y="29565600"/>
            <a:ext cx="4533900" cy="2421255"/>
          </a:xfrm>
          <a:prstGeom prst="rect">
            <a:avLst/>
          </a:prstGeom>
          <a:noFill/>
          <a:ln>
            <a:noFill/>
          </a:ln>
          <a:extLst/>
        </p:spPr>
      </p:pic>
      <p:pic>
        <p:nvPicPr>
          <p:cNvPr id="28" name="Picture 27"/>
          <p:cNvPicPr/>
          <p:nvPr/>
        </p:nvPicPr>
        <p:blipFill>
          <a:blip r:embed="rId7">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36576000" y="27279600"/>
            <a:ext cx="6306820" cy="2067560"/>
          </a:xfrm>
          <a:prstGeom prst="rect">
            <a:avLst/>
          </a:prstGeom>
          <a:noFill/>
          <a:ln>
            <a:noFill/>
          </a:ln>
          <a:extLst/>
        </p:spPr>
      </p:pic>
      <p:pic>
        <p:nvPicPr>
          <p:cNvPr id="29" name="Picture 28" descr="Screen Shot 2015-05-25 at 2.30.04 PM.png"/>
          <p:cNvPicPr>
            <a:picLocks noChangeAspect="1"/>
          </p:cNvPicPr>
          <p:nvPr/>
        </p:nvPicPr>
        <p:blipFill>
          <a:blip r:embed="rId8"/>
          <a:stretch>
            <a:fillRect/>
          </a:stretch>
        </p:blipFill>
        <p:spPr>
          <a:xfrm>
            <a:off x="2286000" y="23164800"/>
            <a:ext cx="11302182" cy="2514600"/>
          </a:xfrm>
          <a:prstGeom prst="rect">
            <a:avLst/>
          </a:prstGeom>
        </p:spPr>
      </p:pic>
      <p:pic>
        <p:nvPicPr>
          <p:cNvPr id="43" name="Picture 42" descr="IMG_0166.JPG"/>
          <p:cNvPicPr>
            <a:picLocks noChangeAspect="1"/>
          </p:cNvPicPr>
          <p:nvPr/>
        </p:nvPicPr>
        <p:blipFill>
          <a:blip r:embed="rId9"/>
          <a:stretch>
            <a:fillRect/>
          </a:stretch>
        </p:blipFill>
        <p:spPr>
          <a:xfrm>
            <a:off x="32766000" y="21774150"/>
            <a:ext cx="6629400" cy="4972050"/>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ＭＳ Ｐ明朝"/>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Flow.thmx</Template>
  <TotalTime>900</TotalTime>
  <Words>547</Words>
  <Application>Microsoft Macintosh PowerPoint</Application>
  <PresentationFormat>Custom</PresentationFormat>
  <Paragraphs>77</Paragraphs>
  <Slides>1</Slides>
  <Notes>0</Notes>
  <HiddenSlides>0</HiddenSlides>
  <MMClips>0</MMClips>
  <ScaleCrop>false</ScaleCrop>
  <HeadingPairs>
    <vt:vector size="4" baseType="variant">
      <vt:variant>
        <vt:lpstr>Design Template</vt:lpstr>
      </vt:variant>
      <vt:variant>
        <vt:i4>1</vt:i4>
      </vt:variant>
      <vt:variant>
        <vt:lpstr>Slide Titles</vt:lpstr>
      </vt:variant>
      <vt:variant>
        <vt:i4>1</vt:i4>
      </vt:variant>
    </vt:vector>
  </HeadingPairs>
  <TitlesOfParts>
    <vt:vector size="2" baseType="lpstr">
      <vt:lpstr>Flow</vt:lpstr>
      <vt:lpstr>Slide 1</vt:lpstr>
    </vt:vector>
  </TitlesOfParts>
  <Company>Portland State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Chelsea Throop</cp:lastModifiedBy>
  <cp:revision>77</cp:revision>
  <dcterms:created xsi:type="dcterms:W3CDTF">2015-05-28T17:43:16Z</dcterms:created>
  <dcterms:modified xsi:type="dcterms:W3CDTF">2015-05-28T19:12:47Z</dcterms:modified>
</cp:coreProperties>
</file>